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8"/>
  </p:notesMasterIdLst>
  <p:sldIdLst>
    <p:sldId id="256" r:id="rId3"/>
    <p:sldId id="475" r:id="rId4"/>
    <p:sldId id="395" r:id="rId5"/>
    <p:sldId id="420" r:id="rId6"/>
    <p:sldId id="561" r:id="rId7"/>
    <p:sldId id="393" r:id="rId8"/>
    <p:sldId id="412" r:id="rId9"/>
    <p:sldId id="564" r:id="rId10"/>
    <p:sldId id="563" r:id="rId11"/>
    <p:sldId id="413" r:id="rId12"/>
    <p:sldId id="368" r:id="rId13"/>
    <p:sldId id="565" r:id="rId14"/>
    <p:sldId id="566" r:id="rId15"/>
    <p:sldId id="56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1pPr>
    <a:lvl2pPr marL="713232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2pPr>
    <a:lvl3pPr marL="1426464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3pPr>
    <a:lvl4pPr marL="2139696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4pPr>
    <a:lvl5pPr marL="2852928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5pPr>
    <a:lvl6pPr marL="3566160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6pPr>
    <a:lvl7pPr marL="4279392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7pPr>
    <a:lvl8pPr marL="4992624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8pPr>
    <a:lvl9pPr marL="5705856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7C871-4FAB-4EA1-AB7E-BAE1C7CFB58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579FDD7-E03F-48F7-B893-7F9539BF0AA4}">
      <dgm:prSet/>
      <dgm:spPr/>
      <dgm:t>
        <a:bodyPr/>
        <a:lstStyle/>
        <a:p>
          <a:r>
            <a:rPr lang="en-US" dirty="0"/>
            <a:t>COSO ERM Framework: “</a:t>
          </a:r>
          <a:r>
            <a:rPr lang="en-US" b="0" i="0" dirty="0"/>
            <a:t>Risk is the possibility that events will occur and affect the achievement of objectives.”</a:t>
          </a:r>
          <a:endParaRPr lang="en-US" dirty="0"/>
        </a:p>
      </dgm:t>
    </dgm:pt>
    <dgm:pt modelId="{FA0A811D-1480-47D5-ACF5-049D6ED883FA}" type="parTrans" cxnId="{3BC17BE4-D6DE-498F-A40C-27ED118F2299}">
      <dgm:prSet/>
      <dgm:spPr/>
      <dgm:t>
        <a:bodyPr/>
        <a:lstStyle/>
        <a:p>
          <a:endParaRPr lang="en-US"/>
        </a:p>
      </dgm:t>
    </dgm:pt>
    <dgm:pt modelId="{05AC79C9-E051-4DA6-BB28-9526F98C629A}" type="sibTrans" cxnId="{3BC17BE4-D6DE-498F-A40C-27ED118F2299}">
      <dgm:prSet/>
      <dgm:spPr/>
      <dgm:t>
        <a:bodyPr/>
        <a:lstStyle/>
        <a:p>
          <a:endParaRPr lang="en-US"/>
        </a:p>
      </dgm:t>
    </dgm:pt>
    <dgm:pt modelId="{40922B78-5CA5-4554-999C-9E16D26DB441}">
      <dgm:prSet/>
      <dgm:spPr/>
      <dgm:t>
        <a:bodyPr/>
        <a:lstStyle/>
        <a:p>
          <a:r>
            <a:rPr lang="en-US" dirty="0"/>
            <a:t>ISO 31000 Risk Management Standard: “T</a:t>
          </a:r>
          <a:r>
            <a:rPr lang="en-US" b="0" i="0" dirty="0"/>
            <a:t>he effect of uncertainty on objectives.”</a:t>
          </a:r>
          <a:endParaRPr lang="en-US" dirty="0"/>
        </a:p>
      </dgm:t>
    </dgm:pt>
    <dgm:pt modelId="{A1102630-3A50-460F-8A42-2E6DF9E008F4}" type="parTrans" cxnId="{8E6A4144-2099-425C-9977-B3FDEDB11EFB}">
      <dgm:prSet/>
      <dgm:spPr/>
      <dgm:t>
        <a:bodyPr/>
        <a:lstStyle/>
        <a:p>
          <a:endParaRPr lang="en-US"/>
        </a:p>
      </dgm:t>
    </dgm:pt>
    <dgm:pt modelId="{F6D94B25-F73E-43E0-9D7F-C59EAD4B1752}" type="sibTrans" cxnId="{8E6A4144-2099-425C-9977-B3FDEDB11EFB}">
      <dgm:prSet/>
      <dgm:spPr/>
      <dgm:t>
        <a:bodyPr/>
        <a:lstStyle/>
        <a:p>
          <a:endParaRPr lang="en-US"/>
        </a:p>
      </dgm:t>
    </dgm:pt>
    <dgm:pt modelId="{FDDC2B53-7589-4463-96FE-51588656147C}" type="pres">
      <dgm:prSet presAssocID="{5EB7C871-4FAB-4EA1-AB7E-BAE1C7CFB586}" presName="linear" presStyleCnt="0">
        <dgm:presLayoutVars>
          <dgm:animLvl val="lvl"/>
          <dgm:resizeHandles val="exact"/>
        </dgm:presLayoutVars>
      </dgm:prSet>
      <dgm:spPr/>
    </dgm:pt>
    <dgm:pt modelId="{581365B4-9F09-428F-96C4-16458714072A}" type="pres">
      <dgm:prSet presAssocID="{B579FDD7-E03F-48F7-B893-7F9539BF0A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EA9B54-D624-4C14-AC15-98527158FAD1}" type="pres">
      <dgm:prSet presAssocID="{05AC79C9-E051-4DA6-BB28-9526F98C629A}" presName="spacer" presStyleCnt="0"/>
      <dgm:spPr/>
    </dgm:pt>
    <dgm:pt modelId="{E1554EDC-3EF5-4B8B-BC6D-30EDE49DD3F9}" type="pres">
      <dgm:prSet presAssocID="{40922B78-5CA5-4554-999C-9E16D26DB44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2341E32-2909-4A1E-84B2-729ECAC6F488}" type="presOf" srcId="{B579FDD7-E03F-48F7-B893-7F9539BF0AA4}" destId="{581365B4-9F09-428F-96C4-16458714072A}" srcOrd="0" destOrd="0" presId="urn:microsoft.com/office/officeart/2005/8/layout/vList2"/>
    <dgm:cxn modelId="{D1D82537-08A7-49BE-846D-6987734D0D8F}" type="presOf" srcId="{40922B78-5CA5-4554-999C-9E16D26DB441}" destId="{E1554EDC-3EF5-4B8B-BC6D-30EDE49DD3F9}" srcOrd="0" destOrd="0" presId="urn:microsoft.com/office/officeart/2005/8/layout/vList2"/>
    <dgm:cxn modelId="{8E6A4144-2099-425C-9977-B3FDEDB11EFB}" srcId="{5EB7C871-4FAB-4EA1-AB7E-BAE1C7CFB586}" destId="{40922B78-5CA5-4554-999C-9E16D26DB441}" srcOrd="1" destOrd="0" parTransId="{A1102630-3A50-460F-8A42-2E6DF9E008F4}" sibTransId="{F6D94B25-F73E-43E0-9D7F-C59EAD4B1752}"/>
    <dgm:cxn modelId="{416C9377-8E0A-4CB9-82A1-B4FFE1ACD12B}" type="presOf" srcId="{5EB7C871-4FAB-4EA1-AB7E-BAE1C7CFB586}" destId="{FDDC2B53-7589-4463-96FE-51588656147C}" srcOrd="0" destOrd="0" presId="urn:microsoft.com/office/officeart/2005/8/layout/vList2"/>
    <dgm:cxn modelId="{3BC17BE4-D6DE-498F-A40C-27ED118F2299}" srcId="{5EB7C871-4FAB-4EA1-AB7E-BAE1C7CFB586}" destId="{B579FDD7-E03F-48F7-B893-7F9539BF0AA4}" srcOrd="0" destOrd="0" parTransId="{FA0A811D-1480-47D5-ACF5-049D6ED883FA}" sibTransId="{05AC79C9-E051-4DA6-BB28-9526F98C629A}"/>
    <dgm:cxn modelId="{BBE4E878-360C-4AEF-8C86-CBF785D06E8A}" type="presParOf" srcId="{FDDC2B53-7589-4463-96FE-51588656147C}" destId="{581365B4-9F09-428F-96C4-16458714072A}" srcOrd="0" destOrd="0" presId="urn:microsoft.com/office/officeart/2005/8/layout/vList2"/>
    <dgm:cxn modelId="{AF37294A-8D22-4EB9-BC91-D4BD0F37EEB3}" type="presParOf" srcId="{FDDC2B53-7589-4463-96FE-51588656147C}" destId="{44EA9B54-D624-4C14-AC15-98527158FAD1}" srcOrd="1" destOrd="0" presId="urn:microsoft.com/office/officeart/2005/8/layout/vList2"/>
    <dgm:cxn modelId="{370A54B4-B2F7-402D-83B5-136307181100}" type="presParOf" srcId="{FDDC2B53-7589-4463-96FE-51588656147C}" destId="{E1554EDC-3EF5-4B8B-BC6D-30EDE49DD3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365B4-9F09-428F-96C4-16458714072A}">
      <dsp:nvSpPr>
        <dsp:cNvPr id="0" name=""/>
        <dsp:cNvSpPr/>
      </dsp:nvSpPr>
      <dsp:spPr>
        <a:xfrm>
          <a:off x="0" y="23724"/>
          <a:ext cx="4697730" cy="26839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COSO ERM Framework: “</a:t>
          </a:r>
          <a:r>
            <a:rPr lang="en-US" sz="3100" b="0" i="0" kern="1200" dirty="0"/>
            <a:t>Risk is the possibility that events will occur and affect the achievement of objectives.”</a:t>
          </a:r>
          <a:endParaRPr lang="en-US" sz="3100" kern="1200" dirty="0"/>
        </a:p>
      </dsp:txBody>
      <dsp:txXfrm>
        <a:off x="131021" y="154745"/>
        <a:ext cx="4435688" cy="2421937"/>
      </dsp:txXfrm>
    </dsp:sp>
    <dsp:sp modelId="{E1554EDC-3EF5-4B8B-BC6D-30EDE49DD3F9}">
      <dsp:nvSpPr>
        <dsp:cNvPr id="0" name=""/>
        <dsp:cNvSpPr/>
      </dsp:nvSpPr>
      <dsp:spPr>
        <a:xfrm>
          <a:off x="0" y="2796984"/>
          <a:ext cx="4697730" cy="26839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ISO 31000 Risk Management Standard: “T</a:t>
          </a:r>
          <a:r>
            <a:rPr lang="en-US" sz="3100" b="0" i="0" kern="1200" dirty="0"/>
            <a:t>he effect of uncertainty on objectives.”</a:t>
          </a:r>
          <a:endParaRPr lang="en-US" sz="3100" kern="1200" dirty="0"/>
        </a:p>
      </dsp:txBody>
      <dsp:txXfrm>
        <a:off x="131021" y="2928005"/>
        <a:ext cx="4435688" cy="242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C83F8-2C5C-4163-B901-9152A2741F3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EF2D0-3325-4FC4-AE3E-14CA7F87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3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This approach links what is most important to an organization – key objectives, mission and strategy –  to the management of risk, which increases the likelihood that we’ll succeed and achieve our objectives.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Optional/additional info:</a:t>
            </a:r>
          </a:p>
          <a:p>
            <a:pPr lvl="1" eaLnBrk="1" hangingPunct="1">
              <a:spcBef>
                <a:spcPct val="0"/>
              </a:spcBef>
            </a:pPr>
            <a:endParaRPr lang="en-US" altLang="en-US"/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NSAI = National Standards Association of Ireland.  This standards body created an implementation guide to ISO 31000.  </a:t>
            </a:r>
          </a:p>
          <a:p>
            <a:pPr lvl="1" eaLnBrk="1" hangingPunct="1">
              <a:spcBef>
                <a:spcPct val="0"/>
              </a:spcBef>
            </a:pPr>
            <a:endParaRPr lang="en-US" altLang="en-US"/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There is an international work group that is drafting an implementation guide to ISO 31000.  It is due to be published in 2014.  In the mean time, there are a few resources that are helpful from Ireland, Canada and Australia/New Zealand.  This is an excerpt from one of them.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9589E5C9-5730-4CD9-ADA7-04F124131C73}" type="slidenum">
              <a:rPr lang="en-US" altLang="en-US" smtClean="0">
                <a:latin typeface="Arial" pitchFamily="34" charset="0"/>
                <a:ea typeface="ＭＳ Ｐゴシック" pitchFamily="34" charset="-128"/>
              </a:rPr>
              <a:pPr eaLnBrk="1" hangingPunct="1"/>
              <a:t>3</a:t>
            </a:fld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56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1398" y="1800970"/>
            <a:ext cx="5999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WHAT SHOULD RISK MANAGEMENT BE ABOUT?</a:t>
            </a:r>
          </a:p>
          <a:p>
            <a:r>
              <a:rPr lang="en-US" sz="2800" b="1" dirty="0">
                <a:solidFill>
                  <a:srgbClr val="48DAF3"/>
                </a:solidFill>
              </a:rPr>
              <a:t>Norman Marks</a:t>
            </a:r>
            <a:endParaRPr lang="ru-RU" sz="2800" b="1" dirty="0">
              <a:solidFill>
                <a:srgbClr val="48DAF3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BB97AB9-04D4-C082-D35C-0C358F0E4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658" y="1913411"/>
            <a:ext cx="4120343" cy="21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8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97C5-E613-BCD7-C36A-E164FCBE8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BD9C9-84B1-21D9-8147-D3A20E6C9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3F15-CEDB-8CF5-856A-8F477790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D903-7A9C-4664-B3B0-B0C8223F219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6ED5E-7737-00C9-9C7D-FAB94B80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64B27-C0B6-614C-DCDE-13F6016F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696F-C939-4F21-8E2C-06D4B4A58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9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494C-CA65-42E6-94FC-06DD362246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E8E-4BBB-49E9-B0DB-0E7A75363A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1" y="1690687"/>
            <a:ext cx="11326284" cy="4391026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6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7DC9-0DDA-47C0-A632-7F82FE5898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E8E-4BBB-49E9-B0DB-0E7A75363A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1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238513" y="6351110"/>
            <a:ext cx="765387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80" b="0" i="0" kern="1200" dirty="0">
                <a:solidFill>
                  <a:srgbClr val="7BA7B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#RAW2022</a:t>
            </a:r>
            <a:r>
              <a:rPr lang="ru-RU" sz="1080" b="0" i="0" kern="1200" dirty="0">
                <a:solidFill>
                  <a:srgbClr val="7BA7B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| </a:t>
            </a:r>
            <a:fld id="{871717A8-B405-4A22-9970-428883F94CF2}" type="slidenum">
              <a:rPr lang="en-US" sz="1080" b="0" i="0" kern="1200" smtClean="0">
                <a:solidFill>
                  <a:srgbClr val="7BA7B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r"/>
              <a:t>‹#›</a:t>
            </a:fld>
            <a:endParaRPr lang="ru-RU" sz="1080" b="0" i="0" kern="1200" dirty="0">
              <a:solidFill>
                <a:srgbClr val="7BA7BC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1946" y="353098"/>
            <a:ext cx="10715400" cy="754939"/>
          </a:xfrm>
          <a:prstGeom prst="rect">
            <a:avLst/>
          </a:prstGeom>
        </p:spPr>
        <p:txBody>
          <a:bodyPr anchor="ctr"/>
          <a:lstStyle>
            <a:lvl1pPr>
              <a:defRPr lang="ru-RU" sz="2880" b="1" i="0" kern="1200" baseline="0" dirty="0">
                <a:solidFill>
                  <a:srgbClr val="00316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quarter" idx="10" hasCustomPrompt="1"/>
          </p:nvPr>
        </p:nvSpPr>
        <p:spPr>
          <a:xfrm>
            <a:off x="321946" y="1598212"/>
            <a:ext cx="10715400" cy="3482671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360"/>
              </a:spcBef>
              <a:spcAft>
                <a:spcPts val="360"/>
              </a:spcAft>
              <a:buFont typeface="Arial" panose="020B0604020202020204" pitchFamily="34" charset="0"/>
              <a:buChar char="•"/>
              <a:defRPr sz="216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 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5810" y="1169698"/>
            <a:ext cx="3065228" cy="851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85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8A876F1-C8AF-11F9-E75A-A8F9DB529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70" y="6105991"/>
            <a:ext cx="2065199" cy="4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4252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39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494C-CA65-42E6-94FC-06DD362246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E8E-4BBB-49E9-B0DB-0E7A75363A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37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7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9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</p:sldLayoutIdLst>
  <p:hf hdr="0" ftr="0" dt="0"/>
  <p:txStyles>
    <p:titleStyle>
      <a:lvl1pPr algn="l" defTabSz="609594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98" indent="-152398" algn="l" defTabSz="6095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indent="-152398" algn="l" defTabSz="609594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indent="-152398" algn="l" defTabSz="609594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789" indent="-152398" algn="l" defTabSz="609594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6" indent="-152398" algn="l" defTabSz="609594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83" indent="-152398" algn="l" defTabSz="609594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180" indent="-152398" algn="l" defTabSz="609594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77" indent="-152398" algn="l" defTabSz="609594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74" indent="-152398" algn="l" defTabSz="609594" rtl="0" eaLnBrk="1" latinLnBrk="0" hangingPunct="1">
        <a:lnSpc>
          <a:spcPct val="90000"/>
        </a:lnSpc>
        <a:spcBef>
          <a:spcPts val="33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7" algn="l" defTabSz="60959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4" algn="l" defTabSz="60959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91" algn="l" defTabSz="60959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88" algn="l" defTabSz="60959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85" algn="l" defTabSz="60959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82" algn="l" defTabSz="60959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78" algn="l" defTabSz="60959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75" algn="l" defTabSz="60959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68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2603"/>
            <a:ext cx="8305800" cy="6642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5" y="457200"/>
            <a:ext cx="9282545" cy="8382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boto" pitchFamily="2" charset="0"/>
                <a:ea typeface="Roboto" pitchFamily="2" charset="0"/>
              </a:rPr>
              <a:t>It’s about </a:t>
            </a:r>
            <a:r>
              <a:rPr lang="en-US" sz="4000" b="1" dirty="0">
                <a:solidFill>
                  <a:srgbClr val="00B050"/>
                </a:solidFill>
                <a:latin typeface="Roboto" pitchFamily="2" charset="0"/>
                <a:ea typeface="Roboto" pitchFamily="2" charset="0"/>
              </a:rPr>
              <a:t>Making Intelligent Decisions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2743200" y="6397845"/>
            <a:ext cx="838200" cy="3077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F3432-EF27-4D9D-AE41-3E0B4FFB742C}" type="slidenum">
              <a:rPr lang="en-CA" altLang="en-US" sz="14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pPr/>
              <a:t>10</a:t>
            </a:fld>
            <a:endParaRPr lang="en-CA" altLang="en-US" sz="1400" dirty="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1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" r="1" b="1"/>
          <a:stretch/>
        </p:blipFill>
        <p:spPr bwMode="auto"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01200" y="6356350"/>
            <a:ext cx="17526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8F1CE8E-4BBB-49E9-B0DB-0E7A75363ACB}" type="slidenum">
              <a:rPr 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7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6450-129F-912F-F888-4A8EDFA4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Decisions need risk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E9A56-1A2C-44D0-F98F-4E5E7AC26C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Focus on the more significant, difficult, or complex decisions</a:t>
            </a:r>
          </a:p>
          <a:p>
            <a:r>
              <a:rPr lang="en-US" sz="2800" dirty="0"/>
              <a:t>Make it easier for decision-makers to get the information they need</a:t>
            </a:r>
          </a:p>
          <a:p>
            <a:r>
              <a:rPr lang="en-US" sz="2800" dirty="0"/>
              <a:t>Provide tailored information</a:t>
            </a:r>
          </a:p>
          <a:p>
            <a:r>
              <a:rPr lang="en-US" sz="2800" dirty="0"/>
              <a:t>Ask decision-makers what they need and for which decisions</a:t>
            </a:r>
          </a:p>
          <a:p>
            <a:r>
              <a:rPr lang="en-US" sz="2800" dirty="0"/>
              <a:t>Listen</a:t>
            </a:r>
          </a:p>
          <a:p>
            <a:r>
              <a:rPr lang="en-US" sz="2800" dirty="0"/>
              <a:t>Adapt</a:t>
            </a:r>
          </a:p>
          <a:p>
            <a:r>
              <a:rPr lang="en-US" sz="2800" dirty="0"/>
              <a:t>Agile</a:t>
            </a:r>
          </a:p>
        </p:txBody>
      </p:sp>
    </p:spTree>
    <p:extLst>
      <p:ext uri="{BB962C8B-B14F-4D97-AF65-F5344CB8AC3E}">
        <p14:creationId xmlns:p14="http://schemas.microsoft.com/office/powerpoint/2010/main" val="37210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A1ED-C7E6-883B-9670-DADF9B20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risk management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E5F76-CA7A-2F90-791C-696DF27CE8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Helping leaders set the right objectives and strategies</a:t>
            </a:r>
          </a:p>
          <a:p>
            <a:r>
              <a:rPr lang="en-US" sz="2800" dirty="0"/>
              <a:t>Helping people make informed and intelligent decisions</a:t>
            </a:r>
          </a:p>
          <a:p>
            <a:r>
              <a:rPr lang="en-US" sz="2800" dirty="0"/>
              <a:t>Helping the organization take the right level of the right risks for success</a:t>
            </a:r>
          </a:p>
          <a:p>
            <a:r>
              <a:rPr lang="en-US" sz="2800" dirty="0"/>
              <a:t>Helping them achieve objectives</a:t>
            </a:r>
          </a:p>
          <a:p>
            <a:r>
              <a:rPr lang="en-US" sz="2800" dirty="0"/>
              <a:t>Helping them succeed, personally and collectively</a:t>
            </a:r>
          </a:p>
          <a:p>
            <a:r>
              <a:rPr lang="en-US" sz="2800" dirty="0"/>
              <a:t>Helping the board with their governance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4862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Make sure your leaders believe…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…their risk management processes support, at a high level, the ability to develop and execute business strategies.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…people are making the informed and intelligent decisions necessary for success.</a:t>
            </a:r>
          </a:p>
        </p:txBody>
      </p:sp>
      <p:pic>
        <p:nvPicPr>
          <p:cNvPr id="1026" name="Picture 2" descr="Peter Drucker - Making good decisions is a crucial skill...">
            <a:extLst>
              <a:ext uri="{FF2B5EF4-FFF2-40B4-BE49-F238E27FC236}">
                <a16:creationId xmlns:a16="http://schemas.microsoft.com/office/drawing/2014/main" id="{FDE942E9-D84B-CD6D-CBC9-C015BA1BB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r="2859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F1CE8E-4BBB-49E9-B0DB-0E7A75363A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693F00-EC14-4B15-9965-6D49C431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43368004-8C36-42E6-AF09-6C08AC9C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45" y="2100794"/>
            <a:ext cx="4412708" cy="22205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>
              <a:lnSpc>
                <a:spcPct val="110000"/>
              </a:lnSpc>
              <a:spcBef>
                <a:spcPct val="40000"/>
              </a:spcBef>
            </a:pPr>
            <a:r>
              <a:rPr lang="en-US" sz="2000" b="1" dirty="0">
                <a:solidFill>
                  <a:srgbClr val="A5644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Norman Marks, CPA, CRMA 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000" dirty="0">
                <a:solidFill>
                  <a:srgbClr val="A5644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Author; Thought Leader; Member of IIA American Hall of Distinguished Practitioners; OCEG Fellow; Honorary Fellow of the Institute of Risk Management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7E86492-DD89-49EA-BCD7-AEBA8C38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449" y="4563740"/>
            <a:ext cx="5357396" cy="129080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42900">
              <a:lnSpc>
                <a:spcPct val="110000"/>
              </a:lnSpc>
            </a:pPr>
            <a:r>
              <a:rPr lang="en-US" sz="24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nmarks2@yahoo.com</a:t>
            </a:r>
          </a:p>
          <a:p>
            <a:pPr defTabSz="342900">
              <a:lnSpc>
                <a:spcPct val="110000"/>
              </a:lnSpc>
            </a:pPr>
            <a:r>
              <a:rPr lang="en-US" sz="24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http://normanmarks.wordpress.com/</a:t>
            </a:r>
          </a:p>
          <a:p>
            <a:pPr defTabSz="342900">
              <a:lnSpc>
                <a:spcPct val="110000"/>
              </a:lnSpc>
            </a:pPr>
            <a:r>
              <a:rPr lang="en-US" sz="24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Twitter: @</a:t>
            </a:r>
            <a:r>
              <a:rPr lang="en-US" sz="2400" dirty="0" err="1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normanmarks</a:t>
            </a:r>
            <a:endParaRPr lang="en-US" sz="240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D369B5-D6AF-41FF-BFB9-B8338D190EA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4" y="2383587"/>
            <a:ext cx="693577" cy="11459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9B9B6D-6028-4F52-BEC7-B058F68721E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74" y="1872038"/>
            <a:ext cx="693577" cy="11459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25B96F-60E8-486A-8EF7-43621E91BF77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69" y="3931917"/>
            <a:ext cx="693577" cy="11459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EA21DA-0F06-4830-B0BF-F4DDA183AF46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69" y="2907791"/>
            <a:ext cx="693577" cy="11459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AC6174-406B-40B4-B413-9E01461A0E16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73" y="1492695"/>
            <a:ext cx="693577" cy="985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AE5BEE-532F-4FDA-B8FA-AF77F4176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562" y="3940548"/>
            <a:ext cx="695676" cy="11436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501437-DF84-454A-8476-A259689A1559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69" y="3503717"/>
            <a:ext cx="800514" cy="1149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99567D-13BE-4629-9766-F2964035F516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046" y="2910698"/>
            <a:ext cx="693577" cy="1145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5E6A28-494D-46B7-99E5-BC74F5E4AECA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4" y="3410709"/>
            <a:ext cx="693577" cy="11459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9028CA-4C05-4633-B7D6-1507C0E04F93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4" y="4423041"/>
            <a:ext cx="693577" cy="11459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8ABBB-11AF-4B89-BAF3-82F7ACF7A65D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61" y="1862379"/>
            <a:ext cx="693577" cy="114590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7B267AD-35F3-4569-99E3-BF0EE644B1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3149" y="2412620"/>
            <a:ext cx="811134" cy="1215483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6CAD140-810A-E83E-49BF-B2F7E26EC7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9113" y="3481493"/>
            <a:ext cx="782423" cy="1173634"/>
          </a:xfrm>
          <a:prstGeom prst="rect">
            <a:avLst/>
          </a:prstGeom>
        </p:spPr>
      </p:pic>
      <p:pic>
        <p:nvPicPr>
          <p:cNvPr id="1026" name="Picture 2" descr="World-Class Risk Management for Nonprofits">
            <a:extLst>
              <a:ext uri="{FF2B5EF4-FFF2-40B4-BE49-F238E27FC236}">
                <a16:creationId xmlns:a16="http://schemas.microsoft.com/office/drawing/2014/main" id="{DAFB9B57-014C-679D-0734-BACF9FAD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74" y="2584753"/>
            <a:ext cx="811134" cy="10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F66C0-6CDD-0CC9-AC6A-E30822B3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56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What is Risk?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DD1EE-A859-1F24-C356-0216F9F0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18F1CE8E-4BBB-49E9-B0DB-0E7A75363AC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66A7B93-41B6-89CD-0EB4-2A43457978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25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0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8" name="Freeform: Shape 411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i="1" dirty="0">
                <a:latin typeface="Roboto" pitchFamily="2" charset="0"/>
                <a:ea typeface="Roboto" pitchFamily="2" charset="0"/>
              </a:rPr>
              <a:t>Why We Need to Manage Risk</a:t>
            </a:r>
          </a:p>
        </p:txBody>
      </p:sp>
      <p:sp>
        <p:nvSpPr>
          <p:cNvPr id="4115" name="Arc 41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The purpose of managing risk is to </a:t>
            </a:r>
            <a:r>
              <a:rPr lang="en-US" altLang="en-US" b="1" dirty="0"/>
              <a:t>increase the likelihood of an organization achieving its objectives</a:t>
            </a:r>
            <a:r>
              <a:rPr lang="en-US" altLang="en-US" dirty="0"/>
              <a:t> by being in a position to </a:t>
            </a:r>
            <a:r>
              <a:rPr lang="en-US" altLang="en-US" b="1" dirty="0"/>
              <a:t>manage threats </a:t>
            </a:r>
            <a:r>
              <a:rPr lang="en-US" altLang="en-US" dirty="0"/>
              <a:t>and adverse situations and being ready to </a:t>
            </a:r>
            <a:r>
              <a:rPr lang="en-US" altLang="en-US" b="1" dirty="0"/>
              <a:t>take advantage of opportunities</a:t>
            </a:r>
            <a:r>
              <a:rPr lang="en-US" altLang="en-US" dirty="0"/>
              <a:t> that may arise.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altLang="en-US" dirty="0"/>
              <a:t>Guidance on Implementing </a:t>
            </a:r>
            <a:r>
              <a:rPr lang="en-US" altLang="en-US" b="1" dirty="0"/>
              <a:t>ISO 31000:2009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altLang="en-US" dirty="0"/>
              <a:t>NSAI in Ireland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7DF3432-EF27-4D9D-AE41-3E0B4FFB742C}" type="slidenum">
              <a:rPr lang="en-CA" altLang="en-US" sz="1800">
                <a:latin typeface="Roboto" pitchFamily="2" charset="0"/>
                <a:ea typeface="Roboto" pitchFamily="2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CA" altLang="en-US" sz="180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8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“Only 13% of [C-level] respondents believe their risk management processes support, at a high level, the ability to develop and execute business strategies.”</a:t>
            </a:r>
          </a:p>
          <a:p>
            <a:pPr marL="0" indent="0" algn="r">
              <a:buNone/>
            </a:pPr>
            <a:r>
              <a:rPr lang="en-US" dirty="0"/>
              <a:t>Deloitte: </a:t>
            </a:r>
            <a:r>
              <a:rPr lang="en-US" i="1" dirty="0"/>
              <a:t>Exploring Strategic Risk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F1CE8E-4BBB-49E9-B0DB-0E7A75363A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9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630624" y="610729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632328" y="343079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1718" y="340425"/>
            <a:ext cx="3472603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1DA651B7-E896-5CF7-2A54-E113B1BE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10" y="917034"/>
            <a:ext cx="2845309" cy="2511966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00336" y="1071563"/>
            <a:ext cx="5467663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475BEA4D-F5B8-CF3F-4F55-C9B020949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335" y="1447801"/>
            <a:ext cx="5439981" cy="28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48001" y="609601"/>
            <a:ext cx="8494713" cy="54721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“An organization needs to identify [the] challenges that lie ahead and adapt to meet those challenges.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 must engage in </a:t>
            </a:r>
            <a:r>
              <a:rPr lang="en-US" b="1" dirty="0">
                <a:solidFill>
                  <a:srgbClr val="FF0000"/>
                </a:solidFill>
              </a:rPr>
              <a:t>decision-making</a:t>
            </a:r>
            <a:r>
              <a:rPr lang="en-US" dirty="0">
                <a:solidFill>
                  <a:schemeClr val="bg1"/>
                </a:solidFill>
              </a:rPr>
              <a:t> with an awareness of both the opportunities for creating value and the risks that challenge the organization in creating value.”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COSO ERM 2017</a:t>
            </a:r>
          </a:p>
        </p:txBody>
      </p:sp>
    </p:spTree>
    <p:extLst>
      <p:ext uri="{BB962C8B-B14F-4D97-AF65-F5344CB8AC3E}">
        <p14:creationId xmlns:p14="http://schemas.microsoft.com/office/powerpoint/2010/main" val="8043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2603"/>
            <a:ext cx="8305800" cy="6642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927" y="457200"/>
            <a:ext cx="10390909" cy="8382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boto" pitchFamily="2" charset="0"/>
                <a:ea typeface="Roboto" pitchFamily="2" charset="0"/>
              </a:rPr>
              <a:t>It’s about </a:t>
            </a:r>
            <a:r>
              <a:rPr lang="en-US" sz="4000" b="1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Setting the Right Objectives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2743200" y="6397845"/>
            <a:ext cx="838200" cy="3077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F3432-EF27-4D9D-AE41-3E0B4FFB742C}" type="slidenum">
              <a:rPr lang="en-CA" altLang="en-US" sz="14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pPr/>
              <a:t>7</a:t>
            </a:fld>
            <a:endParaRPr lang="en-CA" altLang="en-US" sz="1400" dirty="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5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2603"/>
            <a:ext cx="8305800" cy="6642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91" y="457200"/>
            <a:ext cx="10030691" cy="8382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Roboto" pitchFamily="2" charset="0"/>
                <a:ea typeface="Roboto" pitchFamily="2" charset="0"/>
              </a:rPr>
              <a:t>It’s about </a:t>
            </a:r>
            <a:r>
              <a:rPr lang="en-US" sz="4000" b="1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Executing to Achieve Objectives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2743200" y="6397845"/>
            <a:ext cx="838200" cy="3077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F3432-EF27-4D9D-AE41-3E0B4FFB742C}" type="slidenum">
              <a:rPr lang="en-CA" altLang="en-US" sz="14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pPr/>
              <a:t>8</a:t>
            </a:fld>
            <a:endParaRPr lang="en-CA" altLang="en-US" sz="1400" dirty="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2603"/>
            <a:ext cx="8305800" cy="6642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457200"/>
            <a:ext cx="9245600" cy="8382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boto" pitchFamily="2" charset="0"/>
                <a:ea typeface="Roboto" pitchFamily="2" charset="0"/>
              </a:rPr>
              <a:t>It’s all about </a:t>
            </a:r>
            <a:r>
              <a:rPr lang="en-US" sz="40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Taking the Right Risks</a:t>
            </a:r>
            <a:endParaRPr lang="en-US" sz="4000" b="1" dirty="0">
              <a:solidFill>
                <a:srgbClr val="00B05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2743200" y="6397845"/>
            <a:ext cx="838200" cy="3077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F3432-EF27-4D9D-AE41-3E0B4FFB742C}" type="slidenum">
              <a:rPr lang="en-CA" altLang="en-US" sz="14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pPr/>
              <a:t>9</a:t>
            </a:fld>
            <a:endParaRPr lang="en-CA" altLang="en-US" sz="1400" dirty="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78698"/>
      </p:ext>
    </p:extLst>
  </p:cSld>
  <p:clrMapOvr>
    <a:masterClrMapping/>
  </p:clrMapOvr>
</p:sld>
</file>

<file path=ppt/theme/theme1.xml><?xml version="1.0" encoding="utf-8"?>
<a:theme xmlns:a="http://schemas.openxmlformats.org/drawingml/2006/main" name="RZD-Titl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ZD-Inside">
  <a:themeElements>
    <a:clrScheme name="Другая 4">
      <a:dk1>
        <a:srgbClr val="000000"/>
      </a:dk1>
      <a:lt1>
        <a:srgbClr val="FFFFFF"/>
      </a:lt1>
      <a:dk2>
        <a:srgbClr val="003162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МО">
      <a:majorFont>
        <a:latin typeface="Mont Bold"/>
        <a:ea typeface=""/>
        <a:cs typeface=""/>
      </a:majorFont>
      <a:minorFont>
        <a:latin typeface="Mon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RAW2022 template</Template>
  <TotalTime>123</TotalTime>
  <Words>508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Mont Bold</vt:lpstr>
      <vt:lpstr>Mont Light</vt:lpstr>
      <vt:lpstr>Roboto</vt:lpstr>
      <vt:lpstr>RZD-Title 2</vt:lpstr>
      <vt:lpstr>1_RZD-Inside</vt:lpstr>
      <vt:lpstr>PowerPoint Presentation</vt:lpstr>
      <vt:lpstr>What is Risk?</vt:lpstr>
      <vt:lpstr>Why We Need to Manage Risk</vt:lpstr>
      <vt:lpstr>PowerPoint Presentation</vt:lpstr>
      <vt:lpstr>PowerPoint Presentation</vt:lpstr>
      <vt:lpstr>PowerPoint Presentation</vt:lpstr>
      <vt:lpstr>It’s about Setting the Right Objectives</vt:lpstr>
      <vt:lpstr>It’s about Executing to Achieve Objectives</vt:lpstr>
      <vt:lpstr>It’s all about Taking the Right Risks</vt:lpstr>
      <vt:lpstr>It’s about Making Intelligent Decisions</vt:lpstr>
      <vt:lpstr>PowerPoint Presentation</vt:lpstr>
      <vt:lpstr>Decisions need risk information</vt:lpstr>
      <vt:lpstr>What is risk management about?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Marks</dc:creator>
  <cp:lastModifiedBy>Norman Marks</cp:lastModifiedBy>
  <cp:revision>14</cp:revision>
  <dcterms:created xsi:type="dcterms:W3CDTF">2022-07-06T16:54:37Z</dcterms:created>
  <dcterms:modified xsi:type="dcterms:W3CDTF">2022-07-12T14:34:21Z</dcterms:modified>
</cp:coreProperties>
</file>